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9" r:id="rId9"/>
    <p:sldId id="271" r:id="rId10"/>
    <p:sldId id="270" r:id="rId11"/>
    <p:sldId id="266" r:id="rId12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14"/>
      <p:bold r:id="rId15"/>
    </p:embeddedFont>
    <p:embeddedFont>
      <p:font typeface="微软雅黑" panose="020B0503020204020204" pitchFamily="34" charset="-122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Nunito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hfxC5x0bWklMaJ8Eo+EP8xZPxN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70"/>
    <p:restoredTop sz="94675"/>
  </p:normalViewPr>
  <p:slideViewPr>
    <p:cSldViewPr snapToGrid="0">
      <p:cViewPr varScale="1">
        <p:scale>
          <a:sx n="148" d="100"/>
          <a:sy n="148" d="100"/>
        </p:scale>
        <p:origin x="13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7000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378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562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423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34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>
            <a:off x="1482665" y="2627215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3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13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13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3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3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13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13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3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" name="Google Shape;22;p13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23" name="Google Shape;23;p1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" name="Google Shape;26;p13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27" name="Google Shape;27;p1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22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114" name="Google Shape;114;p2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22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118" name="Google Shape;118;p2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22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4"/>
          <p:cNvSpPr/>
          <p:nvPr/>
        </p:nvSpPr>
        <p:spPr>
          <a:xfrm>
            <a:off x="201934" y="189988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4"/>
          <p:cNvSpPr txBox="1">
            <a:spLocks noGrp="1"/>
          </p:cNvSpPr>
          <p:nvPr>
            <p:ph type="sldNum" idx="12"/>
          </p:nvPr>
        </p:nvSpPr>
        <p:spPr>
          <a:xfrm>
            <a:off x="8390734" y="452738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42" name="Google Shape;42;p14"/>
          <p:cNvCxnSpPr/>
          <p:nvPr/>
        </p:nvCxnSpPr>
        <p:spPr>
          <a:xfrm rot="10800000" flipH="1">
            <a:off x="203225" y="665633"/>
            <a:ext cx="8736209" cy="10007"/>
          </a:xfrm>
          <a:prstGeom prst="straightConnector1">
            <a:avLst/>
          </a:prstGeom>
          <a:noFill/>
          <a:ln w="127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" name="Google Shape;43;p14"/>
          <p:cNvSpPr txBox="1">
            <a:spLocks noGrp="1"/>
          </p:cNvSpPr>
          <p:nvPr>
            <p:ph type="title"/>
          </p:nvPr>
        </p:nvSpPr>
        <p:spPr>
          <a:xfrm>
            <a:off x="203225" y="206233"/>
            <a:ext cx="7670800" cy="469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 cap="none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" name="Picture 2" descr="Cisco - Wikipedia">
            <a:extLst>
              <a:ext uri="{FF2B5EF4-FFF2-40B4-BE49-F238E27FC236}">
                <a16:creationId xmlns:a16="http://schemas.microsoft.com/office/drawing/2014/main" id="{D87F4FD5-C26C-245F-2556-683F7C8C6D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445" y="243066"/>
            <a:ext cx="593975" cy="31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江南大学- 维基百科，自由的百科全书">
            <a:extLst>
              <a:ext uri="{FF2B5EF4-FFF2-40B4-BE49-F238E27FC236}">
                <a16:creationId xmlns:a16="http://schemas.microsoft.com/office/drawing/2014/main" id="{974D8624-3F30-A228-C2FB-4B96BED8CA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244" y="213384"/>
            <a:ext cx="396000" cy="3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iversità di Trento Employees, Location, Alumni | LinkedIn">
            <a:extLst>
              <a:ext uri="{FF2B5EF4-FFF2-40B4-BE49-F238E27FC236}">
                <a16:creationId xmlns:a16="http://schemas.microsoft.com/office/drawing/2014/main" id="{D6513A80-2079-03DD-5A80-17EAE81866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029" y="189987"/>
            <a:ext cx="442795" cy="44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5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49" name="Google Shape;49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15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53" name="Google Shape;53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19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3" name="Google Shape;83;p19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Google Shape;86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p19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88" name="Google Shape;88;p1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" name="Google Shape;91;p19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92" name="Google Shape;92;p1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"/>
          <p:cNvSpPr txBox="1">
            <a:spLocks noGrp="1"/>
          </p:cNvSpPr>
          <p:nvPr>
            <p:ph type="ctrTitle"/>
          </p:nvPr>
        </p:nvSpPr>
        <p:spPr>
          <a:xfrm>
            <a:off x="204566" y="1074484"/>
            <a:ext cx="8716069" cy="1975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800"/>
            </a:pPr>
            <a:r>
              <a:rPr lang="it-IT" sz="2400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Riemannian</a:t>
            </a: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it-IT" sz="2400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Multinomial</a:t>
            </a: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it-IT" sz="2400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Logistics</a:t>
            </a: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it-IT" sz="2400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Regression</a:t>
            </a: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for SPD </a:t>
            </a:r>
            <a:r>
              <a:rPr lang="it-IT" sz="2400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Neural</a:t>
            </a: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Networks</a:t>
            </a:r>
            <a:b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</a:br>
            <a:b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</a:br>
            <a:r>
              <a:rPr lang="it-IT" sz="2400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      – CVPR 2024 –</a:t>
            </a:r>
            <a:endParaRPr dirty="0"/>
          </a:p>
        </p:txBody>
      </p:sp>
      <p:sp>
        <p:nvSpPr>
          <p:cNvPr id="132" name="Google Shape;132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1</a:t>
            </a:fld>
            <a:endParaRPr/>
          </a:p>
        </p:txBody>
      </p:sp>
      <p:sp>
        <p:nvSpPr>
          <p:cNvPr id="133" name="Google Shape;133;p1"/>
          <p:cNvSpPr txBox="1"/>
          <p:nvPr/>
        </p:nvSpPr>
        <p:spPr>
          <a:xfrm>
            <a:off x="213964" y="2811124"/>
            <a:ext cx="8725470" cy="1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Ziheng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Chen</a:t>
            </a:r>
            <a:r>
              <a:rPr lang="it-IT" altLang="zh-CN" sz="1400" b="0" i="0" u="none" strike="noStrike" cap="none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 </a:t>
            </a:r>
            <a:r>
              <a:rPr lang="it-IT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Yue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Song</a:t>
            </a:r>
            <a:r>
              <a:rPr lang="it-IT" altLang="zh-CN" sz="1400" b="0" i="0" u="none" strike="noStrike" cap="none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 </a:t>
            </a:r>
            <a:r>
              <a:rPr lang="it-IT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Gaowen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Liu</a:t>
            </a:r>
            <a:r>
              <a:rPr lang="it-IT" altLang="zh-CN" sz="1400" b="0" i="0" u="none" strike="noStrike" cap="none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 </a:t>
            </a:r>
            <a:r>
              <a:rPr lang="it-IT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Ramana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Rao Kompella</a:t>
            </a:r>
            <a:r>
              <a:rPr lang="it-IT" altLang="zh-CN" sz="1400" b="0" i="0" u="none" strike="noStrike" cap="none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 </a:t>
            </a:r>
            <a:r>
              <a:rPr lang="it-IT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Xiaojun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Wu</a:t>
            </a:r>
            <a:r>
              <a:rPr lang="it-IT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r>
              <a:rPr lang="it-IT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 Nicu Sebe</a:t>
            </a:r>
            <a:r>
              <a:rPr lang="it-IT" altLang="zh-CN" sz="1400" b="0" i="0" u="none" strike="noStrike" cap="none" baseline="30000" dirty="0">
                <a:solidFill>
                  <a:srgbClr val="C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endParaRPr lang="it-IT" b="1" i="0" u="none" strike="noStrike" cap="none" dirty="0">
              <a:solidFill>
                <a:srgbClr val="BD243A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2800"/>
              <a:buFont typeface="Arial"/>
              <a:buNone/>
            </a:pPr>
            <a:endParaRPr sz="1700" b="1" i="0" u="none" strike="noStrike" cap="none" dirty="0">
              <a:solidFill>
                <a:srgbClr val="BD243A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 University of Trento, </a:t>
            </a:r>
            <a:r>
              <a:rPr lang="it-IT" sz="1400" b="1" i="0" u="none" strike="noStrike" cap="none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Italy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 Cisco Systems, USA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 </a:t>
            </a:r>
            <a:r>
              <a:rPr lang="it-IT" b="1" dirty="0" err="1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Jiangnan</a:t>
            </a:r>
            <a:r>
              <a:rPr lang="it-IT" b="1" dirty="0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University, China</a:t>
            </a:r>
            <a:endParaRPr sz="1400" b="1" i="0" u="none" strike="noStrike" cap="none" dirty="0">
              <a:solidFill>
                <a:srgbClr val="BD243A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31" name="Google Shape;13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67668" y="3994351"/>
            <a:ext cx="2214575" cy="82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1">
            <a:extLst>
              <a:ext uri="{FF2B5EF4-FFF2-40B4-BE49-F238E27FC236}">
                <a16:creationId xmlns:a16="http://schemas.microsoft.com/office/drawing/2014/main" id="{E330603A-B02A-68D1-81FF-E593262A4A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243" y="4119515"/>
            <a:ext cx="1821130" cy="574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Cisco - Wikipedia">
            <a:extLst>
              <a:ext uri="{FF2B5EF4-FFF2-40B4-BE49-F238E27FC236}">
                <a16:creationId xmlns:a16="http://schemas.microsoft.com/office/drawing/2014/main" id="{FBE853DE-92C2-B23A-E4B6-102B4EF08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333" y="4117541"/>
            <a:ext cx="1096611" cy="57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0"/>
    </mc:Choice>
    <mc:Fallback xmlns="">
      <p:transition spd="slow" advTm="434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Experiments</a:t>
            </a:r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10</a:t>
            </a:fld>
            <a:endParaRPr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E9F17E8-0CE6-E25D-EF8B-C1D589F5EEC0}"/>
              </a:ext>
            </a:extLst>
          </p:cNvPr>
          <p:cNvSpPr/>
          <p:nvPr/>
        </p:nvSpPr>
        <p:spPr>
          <a:xfrm>
            <a:off x="16387538" y="17881297"/>
            <a:ext cx="16805423" cy="6819590"/>
          </a:xfrm>
          <a:prstGeom prst="rect">
            <a:avLst/>
          </a:prstGeom>
          <a:noFill/>
          <a:ln w="92075">
            <a:solidFill>
              <a:srgbClr val="EF85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63A265-0FFD-ADC5-8473-792DC03C7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926" y="740940"/>
            <a:ext cx="3334461" cy="165808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BD30C92-158B-AEC4-E5DD-6FC0EA174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5387" y="740940"/>
            <a:ext cx="3689923" cy="165808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D05299-EDC9-2B71-8D02-BF6D2889E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969" y="2496212"/>
            <a:ext cx="2987838" cy="1658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A5EC276-D006-5F0F-0317-E6BF0646F2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047" y="2469340"/>
            <a:ext cx="3396601" cy="1658086"/>
          </a:xfrm>
          <a:prstGeom prst="rect">
            <a:avLst/>
          </a:prstGeom>
        </p:spPr>
      </p:pic>
      <p:sp>
        <p:nvSpPr>
          <p:cNvPr id="12" name="Google Shape;161;p3">
            <a:extLst>
              <a:ext uri="{FF2B5EF4-FFF2-40B4-BE49-F238E27FC236}">
                <a16:creationId xmlns:a16="http://schemas.microsoft.com/office/drawing/2014/main" id="{C313F2DD-EF85-3C2A-1AC3-13DF7FEC8DAC}"/>
              </a:ext>
            </a:extLst>
          </p:cNvPr>
          <p:cNvSpPr txBox="1"/>
          <p:nvPr/>
        </p:nvSpPr>
        <p:spPr>
          <a:xfrm>
            <a:off x="204566" y="4506411"/>
            <a:ext cx="8763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Huang,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Zhiwu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and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Luc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Van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Gool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. "A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riemannian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network for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spd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matrix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learning." AAAI, 2017.</a:t>
            </a:r>
          </a:p>
          <a:p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Kobler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Reinmar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et al. "SPD domain-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specific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batch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normalization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to crack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interpretable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unsupervised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domain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adaptation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in EEG." 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Neurips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2022.</a:t>
            </a:r>
          </a:p>
        </p:txBody>
      </p:sp>
    </p:spTree>
    <p:extLst>
      <p:ext uri="{BB962C8B-B14F-4D97-AF65-F5344CB8AC3E}">
        <p14:creationId xmlns:p14="http://schemas.microsoft.com/office/powerpoint/2010/main" val="320836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1"/>
          <p:cNvSpPr txBox="1">
            <a:spLocks noGrp="1"/>
          </p:cNvSpPr>
          <p:nvPr>
            <p:ph type="title"/>
          </p:nvPr>
        </p:nvSpPr>
        <p:spPr>
          <a:xfrm>
            <a:off x="743143" y="1121559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2860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/>
              <a:t>Thanks you</a:t>
            </a:r>
            <a:endParaRPr/>
          </a:p>
          <a:p>
            <a:pPr marL="2743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/>
              <a:t>Q &amp; A</a:t>
            </a:r>
            <a:endParaRPr/>
          </a:p>
        </p:txBody>
      </p:sp>
      <p:sp>
        <p:nvSpPr>
          <p:cNvPr id="240" name="Google Shape;240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11</a:t>
            </a:fld>
            <a:endParaRPr/>
          </a:p>
        </p:txBody>
      </p:sp>
      <p:sp>
        <p:nvSpPr>
          <p:cNvPr id="241" name="Google Shape;241;p11"/>
          <p:cNvSpPr txBox="1"/>
          <p:nvPr/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</a:pPr>
            <a:r>
              <a:rPr lang="it-IT" sz="2400" b="1" i="0" u="none" strike="noStrike" cap="none">
                <a:solidFill>
                  <a:srgbClr val="BD243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 &amp; A</a:t>
            </a:r>
            <a:endParaRPr/>
          </a:p>
        </p:txBody>
      </p:sp>
      <p:sp>
        <p:nvSpPr>
          <p:cNvPr id="243" name="Google Shape;243;p11"/>
          <p:cNvSpPr txBox="1"/>
          <p:nvPr/>
        </p:nvSpPr>
        <p:spPr>
          <a:xfrm>
            <a:off x="1728452" y="3714164"/>
            <a:ext cx="13765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Code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1"/>
          <p:cNvSpPr txBox="1"/>
          <p:nvPr/>
        </p:nvSpPr>
        <p:spPr>
          <a:xfrm>
            <a:off x="3847631" y="3714164"/>
            <a:ext cx="13765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Paper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1"/>
          <p:cNvSpPr txBox="1"/>
          <p:nvPr/>
        </p:nvSpPr>
        <p:spPr>
          <a:xfrm>
            <a:off x="5980287" y="3714164"/>
            <a:ext cx="13765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Homepage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图片 4" descr="QR 代码&#10;&#10;描述已自动生成">
            <a:extLst>
              <a:ext uri="{FF2B5EF4-FFF2-40B4-BE49-F238E27FC236}">
                <a16:creationId xmlns:a16="http://schemas.microsoft.com/office/drawing/2014/main" id="{1085E898-6836-3BC6-5486-AFB3E063B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558" y="2274164"/>
            <a:ext cx="1440000" cy="1440000"/>
          </a:xfrm>
          <a:prstGeom prst="rect">
            <a:avLst/>
          </a:prstGeom>
        </p:spPr>
      </p:pic>
      <p:pic>
        <p:nvPicPr>
          <p:cNvPr id="7" name="图片 6" descr="QR 代码&#10;&#10;描述已自动生成">
            <a:extLst>
              <a:ext uri="{FF2B5EF4-FFF2-40B4-BE49-F238E27FC236}">
                <a16:creationId xmlns:a16="http://schemas.microsoft.com/office/drawing/2014/main" id="{46025437-CBEF-1E2C-981A-C979CEFCD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52" y="2274164"/>
            <a:ext cx="1440000" cy="1440000"/>
          </a:xfrm>
          <a:prstGeom prst="rect">
            <a:avLst/>
          </a:prstGeom>
        </p:spPr>
      </p:pic>
      <p:pic>
        <p:nvPicPr>
          <p:cNvPr id="9" name="图片 8" descr="QR 代码&#10;&#10;描述已自动生成">
            <a:extLst>
              <a:ext uri="{FF2B5EF4-FFF2-40B4-BE49-F238E27FC236}">
                <a16:creationId xmlns:a16="http://schemas.microsoft.com/office/drawing/2014/main" id="{05877DA8-3057-78E9-9A5A-670FD21EC0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399" y="2274164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/>
              <a:t>Applications of </a:t>
            </a:r>
            <a:r>
              <a:rPr lang="en-US" altLang="zh-CN"/>
              <a:t>SPD</a:t>
            </a:r>
            <a:r>
              <a:rPr lang="zh-CN" altLang="en-US"/>
              <a:t> </a:t>
            </a:r>
            <a:r>
              <a:rPr lang="en-US" altLang="zh-CN"/>
              <a:t>Manifolds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2</a:t>
            </a:fld>
            <a:endParaRPr/>
          </a:p>
        </p:txBody>
      </p:sp>
      <p:sp>
        <p:nvSpPr>
          <p:cNvPr id="146" name="Google Shape;146;p2"/>
          <p:cNvSpPr txBox="1"/>
          <p:nvPr/>
        </p:nvSpPr>
        <p:spPr>
          <a:xfrm>
            <a:off x="204566" y="4213162"/>
            <a:ext cx="85611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Huang,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Zhiwu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Jiqing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Wu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and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Luc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Van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Gool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. "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Manifold-valued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image generation with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wasserstein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generative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adversarial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nets." AAAI, 2019.</a:t>
            </a:r>
          </a:p>
          <a:p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Chakraborty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Rudrasis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et al. "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Manifoldnet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: A deep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neural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network for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manifold-valued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data with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applications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." IEEE-TPAMI, 2020.</a:t>
            </a:r>
          </a:p>
          <a:p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Ju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Ce, et al. "Deep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geodesic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canonical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correlation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analysis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for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covariance-based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neuroimaging data." ICLR, 2024.</a:t>
            </a:r>
          </a:p>
          <a:p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Nguyen,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Xuan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Son. "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Geomnet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: A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neural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network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based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on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riemannian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geometries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of SPD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matrix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space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and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cholesky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space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for 3D skeleton-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based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interaction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recognition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." ICCV, 2021.</a:t>
            </a:r>
          </a:p>
          <a:p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Brooks, Daniel, et al. "Deep learning and information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geometry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 for drone micro-Doppler radar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classification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."  </a:t>
            </a:r>
            <a:r>
              <a:rPr lang="it-IT" sz="800" err="1">
                <a:solidFill>
                  <a:srgbClr val="222222"/>
                </a:solidFill>
                <a:highlight>
                  <a:srgbClr val="FFFFFF"/>
                </a:highlight>
              </a:rPr>
              <a:t>RadarConf</a:t>
            </a:r>
            <a:r>
              <a:rPr lang="it-IT" sz="800">
                <a:solidFill>
                  <a:srgbClr val="222222"/>
                </a:solidFill>
                <a:highlight>
                  <a:srgbClr val="FFFFFF"/>
                </a:highlight>
              </a:rPr>
              <a:t>, 2020.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C467FD-455D-AE80-CBFE-7C5F1711B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305" y="936959"/>
            <a:ext cx="1486640" cy="1185873"/>
          </a:xfrm>
          <a:prstGeom prst="rect">
            <a:avLst/>
          </a:prstGeom>
        </p:spPr>
      </p:pic>
      <p:sp>
        <p:nvSpPr>
          <p:cNvPr id="4" name="Google Shape;150;p2">
            <a:extLst>
              <a:ext uri="{FF2B5EF4-FFF2-40B4-BE49-F238E27FC236}">
                <a16:creationId xmlns:a16="http://schemas.microsoft.com/office/drawing/2014/main" id="{EE611A6A-BF43-5080-6A70-DA87522A8BAB}"/>
              </a:ext>
            </a:extLst>
          </p:cNvPr>
          <p:cNvSpPr txBox="1"/>
          <p:nvPr/>
        </p:nvSpPr>
        <p:spPr>
          <a:xfrm>
            <a:off x="1467305" y="638751"/>
            <a:ext cx="148664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Image generation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45;p2">
            <a:extLst>
              <a:ext uri="{FF2B5EF4-FFF2-40B4-BE49-F238E27FC236}">
                <a16:creationId xmlns:a16="http://schemas.microsoft.com/office/drawing/2014/main" id="{41DD9906-6EA8-05C7-7B61-D7461ABC7B5D}"/>
              </a:ext>
            </a:extLst>
          </p:cNvPr>
          <p:cNvSpPr txBox="1"/>
          <p:nvPr/>
        </p:nvSpPr>
        <p:spPr>
          <a:xfrm>
            <a:off x="1467305" y="2097461"/>
            <a:ext cx="1486640" cy="304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Huang et al., 2019</a:t>
            </a: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"/>
          <p:cNvSpPr txBox="1"/>
          <p:nvPr/>
        </p:nvSpPr>
        <p:spPr>
          <a:xfrm>
            <a:off x="4005788" y="684922"/>
            <a:ext cx="1247330" cy="304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Medical</a:t>
            </a:r>
            <a:r>
              <a:rPr lang="zh-CN" alt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Imaging</a:t>
            </a: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7D54640-6520-F63A-301E-685E89073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788" y="941497"/>
            <a:ext cx="1247330" cy="1176797"/>
          </a:xfrm>
          <a:prstGeom prst="rect">
            <a:avLst/>
          </a:prstGeom>
        </p:spPr>
      </p:pic>
      <p:sp>
        <p:nvSpPr>
          <p:cNvPr id="12" name="Google Shape;145;p2">
            <a:extLst>
              <a:ext uri="{FF2B5EF4-FFF2-40B4-BE49-F238E27FC236}">
                <a16:creationId xmlns:a16="http://schemas.microsoft.com/office/drawing/2014/main" id="{4F3CB38A-BEF9-CAAA-58D4-DE615F182FFC}"/>
              </a:ext>
            </a:extLst>
          </p:cNvPr>
          <p:cNvSpPr txBox="1"/>
          <p:nvPr/>
        </p:nvSpPr>
        <p:spPr>
          <a:xfrm>
            <a:off x="3783050" y="2097461"/>
            <a:ext cx="1751466" cy="304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altLang="zh-CN" sz="1200" err="1">
                <a:solidFill>
                  <a:srgbClr val="222222"/>
                </a:solidFill>
                <a:highlight>
                  <a:srgbClr val="FFFFFF"/>
                </a:highlight>
              </a:rPr>
              <a:t>Chakraborty</a:t>
            </a:r>
            <a:r>
              <a:rPr lang="it-IT" altLang="zh-CN" sz="12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et al., 2020</a:t>
            </a: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186049A-9083-1A9C-CC50-4ABCBBF84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392" y="2705527"/>
            <a:ext cx="3353246" cy="117120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0286B55-5358-00C9-7683-1D0D86AB4082}"/>
              </a:ext>
            </a:extLst>
          </p:cNvPr>
          <p:cNvSpPr txBox="1"/>
          <p:nvPr/>
        </p:nvSpPr>
        <p:spPr>
          <a:xfrm>
            <a:off x="1854872" y="2449966"/>
            <a:ext cx="2944049" cy="2952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</a:rPr>
              <a:t>Brain-Computer Interfaces</a:t>
            </a:r>
            <a:endParaRPr lang="en-US" sz="1200">
              <a:solidFill>
                <a:schemeClr val="dk2"/>
              </a:solidFill>
              <a:latin typeface="Calibri"/>
              <a:cs typeface="Calibri"/>
            </a:endParaRPr>
          </a:p>
        </p:txBody>
      </p:sp>
      <p:sp>
        <p:nvSpPr>
          <p:cNvPr id="18" name="Google Shape;145;p2">
            <a:extLst>
              <a:ext uri="{FF2B5EF4-FFF2-40B4-BE49-F238E27FC236}">
                <a16:creationId xmlns:a16="http://schemas.microsoft.com/office/drawing/2014/main" id="{131B3C36-7E72-1545-5AB0-6F4AFA8389D9}"/>
              </a:ext>
            </a:extLst>
          </p:cNvPr>
          <p:cNvSpPr txBox="1"/>
          <p:nvPr/>
        </p:nvSpPr>
        <p:spPr>
          <a:xfrm>
            <a:off x="2466248" y="3820747"/>
            <a:ext cx="1819533" cy="30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altLang="zh-CN" sz="1200" err="1">
                <a:solidFill>
                  <a:srgbClr val="222222"/>
                </a:solidFill>
                <a:highlight>
                  <a:srgbClr val="FFFFFF"/>
                </a:highlight>
              </a:rPr>
              <a:t>Ju</a:t>
            </a:r>
            <a:r>
              <a:rPr lang="it-IT" altLang="zh-CN" sz="12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et al., 2024</a:t>
            </a: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3B510FA-92B1-1D09-D2CD-A76EEEAD3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6527" y="926841"/>
            <a:ext cx="1216118" cy="1206109"/>
          </a:xfrm>
          <a:prstGeom prst="rect">
            <a:avLst/>
          </a:prstGeom>
        </p:spPr>
      </p:pic>
      <p:sp>
        <p:nvSpPr>
          <p:cNvPr id="22" name="Google Shape;145;p2">
            <a:extLst>
              <a:ext uri="{FF2B5EF4-FFF2-40B4-BE49-F238E27FC236}">
                <a16:creationId xmlns:a16="http://schemas.microsoft.com/office/drawing/2014/main" id="{FD4AC069-1B98-9426-3957-727DAE09BE90}"/>
              </a:ext>
            </a:extLst>
          </p:cNvPr>
          <p:cNvSpPr txBox="1"/>
          <p:nvPr/>
        </p:nvSpPr>
        <p:spPr>
          <a:xfrm>
            <a:off x="6051047" y="2106578"/>
            <a:ext cx="2027075" cy="28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Nguyen, </a:t>
            </a: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Xuan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 Son</a:t>
            </a: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 2021</a:t>
            </a:r>
            <a:endParaRPr sz="1200">
              <a:solidFill>
                <a:schemeClr val="dk2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25" name="Google Shape;150;p2">
            <a:extLst>
              <a:ext uri="{FF2B5EF4-FFF2-40B4-BE49-F238E27FC236}">
                <a16:creationId xmlns:a16="http://schemas.microsoft.com/office/drawing/2014/main" id="{CFF95F16-92D2-FC4D-34B0-91336B79C0ED}"/>
              </a:ext>
            </a:extLst>
          </p:cNvPr>
          <p:cNvSpPr txBox="1"/>
          <p:nvPr/>
        </p:nvSpPr>
        <p:spPr>
          <a:xfrm>
            <a:off x="6208398" y="650630"/>
            <a:ext cx="1712372" cy="37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Action </a:t>
            </a:r>
            <a:r>
              <a:rPr lang="it-IT" sz="120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Recognition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0AE23E1A-7A11-B61F-C4CC-C98EB04569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4899" y="2738548"/>
            <a:ext cx="1810695" cy="1105165"/>
          </a:xfrm>
          <a:prstGeom prst="rect">
            <a:avLst/>
          </a:prstGeom>
        </p:spPr>
      </p:pic>
      <p:sp>
        <p:nvSpPr>
          <p:cNvPr id="27" name="Google Shape;150;p2">
            <a:extLst>
              <a:ext uri="{FF2B5EF4-FFF2-40B4-BE49-F238E27FC236}">
                <a16:creationId xmlns:a16="http://schemas.microsoft.com/office/drawing/2014/main" id="{37DF122F-8AED-0632-E4F2-53B1C32F08C2}"/>
              </a:ext>
            </a:extLst>
          </p:cNvPr>
          <p:cNvSpPr txBox="1"/>
          <p:nvPr/>
        </p:nvSpPr>
        <p:spPr>
          <a:xfrm>
            <a:off x="5464899" y="2381381"/>
            <a:ext cx="175795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Radar </a:t>
            </a:r>
            <a:r>
              <a:rPr lang="it-IT" err="1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Classification</a:t>
            </a:r>
            <a:endParaRPr>
              <a:solidFill>
                <a:schemeClr val="dk2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29" name="Google Shape;145;p2">
            <a:extLst>
              <a:ext uri="{FF2B5EF4-FFF2-40B4-BE49-F238E27FC236}">
                <a16:creationId xmlns:a16="http://schemas.microsoft.com/office/drawing/2014/main" id="{9CBFFA1E-C6E7-BD97-645D-5FE2349012AC}"/>
              </a:ext>
            </a:extLst>
          </p:cNvPr>
          <p:cNvSpPr txBox="1"/>
          <p:nvPr/>
        </p:nvSpPr>
        <p:spPr>
          <a:xfrm>
            <a:off x="5419193" y="3847544"/>
            <a:ext cx="1803662" cy="254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>
                <a:solidFill>
                  <a:srgbClr val="222222"/>
                </a:solidFill>
                <a:highlight>
                  <a:srgbClr val="FFFFFF"/>
                </a:highlight>
              </a:rPr>
              <a:t>Brooks</a:t>
            </a:r>
            <a:r>
              <a:rPr lang="en-US" altLang="zh-CN" sz="1200">
                <a:solidFill>
                  <a:schemeClr val="dk2"/>
                </a:solidFill>
                <a:highlight>
                  <a:srgbClr val="FFFFFF"/>
                </a:highlight>
                <a:latin typeface="Calibri"/>
                <a:cs typeface="Calibri"/>
                <a:sym typeface="Calibri"/>
              </a:rPr>
              <a:t> </a:t>
            </a:r>
            <a:r>
              <a:rPr lang="en-US" altLang="zh-CN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et al., </a:t>
            </a: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 2020</a:t>
            </a:r>
            <a:endParaRPr sz="1200">
              <a:solidFill>
                <a:schemeClr val="dk2"/>
              </a:solidFill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 err="1"/>
              <a:t>Classification</a:t>
            </a:r>
            <a:r>
              <a:rPr lang="it-IT"/>
              <a:t> on SPD </a:t>
            </a:r>
            <a:r>
              <a:rPr lang="it-IT" err="1"/>
              <a:t>Neural</a:t>
            </a:r>
            <a:r>
              <a:rPr lang="it-IT"/>
              <a:t> Networks</a:t>
            </a:r>
            <a:endParaRPr/>
          </a:p>
        </p:txBody>
      </p:sp>
      <p:sp>
        <p:nvSpPr>
          <p:cNvPr id="156" name="Google Shape;156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3</a:t>
            </a:fld>
            <a:endParaRPr/>
          </a:p>
        </p:txBody>
      </p:sp>
      <p:sp>
        <p:nvSpPr>
          <p:cNvPr id="161" name="Google Shape;161;p3"/>
          <p:cNvSpPr txBox="1"/>
          <p:nvPr/>
        </p:nvSpPr>
        <p:spPr>
          <a:xfrm>
            <a:off x="214093" y="4383300"/>
            <a:ext cx="8763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Huang,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Zhiwu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and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Luc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Van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Gool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. "A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riemannian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network for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spd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matrix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learning." AAAI, 2017.</a:t>
            </a:r>
          </a:p>
          <a:p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Kobler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Reinmar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et al. "SPD domain-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specific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batch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normalization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to crack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interpretable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unsupervised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domain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adaptation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in EEG." 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Neurips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2022.</a:t>
            </a:r>
          </a:p>
          <a:p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Chakraborty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Rudrasis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et al. "A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statistical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recurrent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model on the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manifold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of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symmetric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positive definite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matrices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." 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Neurips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, 2018.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E596B2-BDE0-F95F-BFBF-FABA56495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467" y="782405"/>
            <a:ext cx="3581594" cy="9433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2EDDD8C-C5E5-FB85-B40B-349582E37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061" y="772921"/>
            <a:ext cx="3397343" cy="8561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738860-9F7C-8926-42C8-4B189D931A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106" y="2079580"/>
            <a:ext cx="3567076" cy="9427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06DB8D6-0F74-600A-5E90-80204CCBE84F}"/>
              </a:ext>
            </a:extLst>
          </p:cNvPr>
          <p:cNvSpPr txBox="1"/>
          <p:nvPr/>
        </p:nvSpPr>
        <p:spPr>
          <a:xfrm>
            <a:off x="325775" y="997591"/>
            <a:ext cx="1489064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1600" b="1" dirty="0">
                <a:solidFill>
                  <a:schemeClr val="dk2"/>
                </a:solidFill>
                <a:latin typeface="Calibri"/>
                <a:cs typeface="Calibri"/>
              </a:rPr>
              <a:t>Tangent</a:t>
            </a:r>
            <a:r>
              <a:rPr lang="it-IT" altLang="zh-CN" sz="1600" b="1" dirty="0">
                <a:solidFill>
                  <a:schemeClr val="dk2"/>
                </a:solidFill>
                <a:latin typeface="Calibri"/>
                <a:cs typeface="Calibri"/>
              </a:rPr>
              <a:t> Space: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13D519-417E-7805-3CAA-EB292FCCAF47}"/>
              </a:ext>
            </a:extLst>
          </p:cNvPr>
          <p:cNvSpPr txBox="1"/>
          <p:nvPr/>
        </p:nvSpPr>
        <p:spPr>
          <a:xfrm>
            <a:off x="2002010" y="1659056"/>
            <a:ext cx="3459052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SPDNet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 (</a:t>
            </a:r>
            <a:r>
              <a:rPr lang="en-US" altLang="zh-CN" sz="120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Huang et al., 2017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)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D7C0453-A848-715F-CAEA-6BB245A38E57}"/>
              </a:ext>
            </a:extLst>
          </p:cNvPr>
          <p:cNvSpPr txBox="1"/>
          <p:nvPr/>
        </p:nvSpPr>
        <p:spPr>
          <a:xfrm>
            <a:off x="5461061" y="1647518"/>
            <a:ext cx="3397343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TSMNet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 (</a:t>
            </a: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Kobler</a:t>
            </a: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 et al., 2022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CCDEB26-FB47-95D6-92D6-60EB93FDF2BC}"/>
              </a:ext>
            </a:extLst>
          </p:cNvPr>
          <p:cNvSpPr txBox="1"/>
          <p:nvPr/>
        </p:nvSpPr>
        <p:spPr>
          <a:xfrm>
            <a:off x="3852535" y="3007727"/>
            <a:ext cx="3510218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SPD-SRU (</a:t>
            </a: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Chakraborty</a:t>
            </a: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 et al., 2018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)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250A0B8-F77B-C774-4458-371004F4D466}"/>
              </a:ext>
            </a:extLst>
          </p:cNvPr>
          <p:cNvSpPr txBox="1"/>
          <p:nvPr/>
        </p:nvSpPr>
        <p:spPr>
          <a:xfrm>
            <a:off x="325775" y="2445283"/>
            <a:ext cx="2102772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it-IT" altLang="zh-CN" sz="1600" b="1" dirty="0" err="1">
                <a:solidFill>
                  <a:schemeClr val="dk2"/>
                </a:solidFill>
                <a:latin typeface="Calibri"/>
                <a:cs typeface="Calibri"/>
              </a:rPr>
              <a:t>Parameterization</a:t>
            </a:r>
            <a:r>
              <a:rPr lang="it-IT" altLang="zh-CN" sz="1600" b="1" dirty="0">
                <a:solidFill>
                  <a:schemeClr val="dk2"/>
                </a:solidFill>
                <a:latin typeface="Calibri"/>
                <a:cs typeface="Calibri"/>
              </a:rPr>
              <a:t>: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6DD5294-2A46-98BE-D960-49F4C08C9F69}"/>
              </a:ext>
            </a:extLst>
          </p:cNvPr>
          <p:cNvSpPr txBox="1"/>
          <p:nvPr/>
        </p:nvSpPr>
        <p:spPr>
          <a:xfrm>
            <a:off x="1879467" y="3945424"/>
            <a:ext cx="5483286" cy="358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zh-CN" sz="1600">
                <a:solidFill>
                  <a:schemeClr val="dk2"/>
                </a:solidFill>
                <a:latin typeface="Calibri"/>
                <a:cs typeface="Calibri"/>
              </a:rPr>
              <a:t>How to build intrinsic classification layers on manifolds?</a:t>
            </a:r>
            <a:endParaRPr lang="it-IT" altLang="zh-CN" sz="1600">
              <a:solidFill>
                <a:schemeClr val="dk2"/>
              </a:solidFill>
              <a:latin typeface="Calibri"/>
              <a:cs typeface="Calibri"/>
            </a:endParaRPr>
          </a:p>
        </p:txBody>
      </p:sp>
      <p:sp>
        <p:nvSpPr>
          <p:cNvPr id="14" name="Google Shape;189;p6">
            <a:extLst>
              <a:ext uri="{FF2B5EF4-FFF2-40B4-BE49-F238E27FC236}">
                <a16:creationId xmlns:a16="http://schemas.microsoft.com/office/drawing/2014/main" id="{43212230-41D9-5ECC-DC74-67F70CD73370}"/>
              </a:ext>
            </a:extLst>
          </p:cNvPr>
          <p:cNvSpPr/>
          <p:nvPr/>
        </p:nvSpPr>
        <p:spPr>
          <a:xfrm>
            <a:off x="4572000" y="3378917"/>
            <a:ext cx="244305" cy="566507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C12A9C-AE81-0E14-4825-E8EE055260BD}"/>
              </a:ext>
            </a:extLst>
          </p:cNvPr>
          <p:cNvSpPr txBox="1"/>
          <p:nvPr/>
        </p:nvSpPr>
        <p:spPr>
          <a:xfrm>
            <a:off x="2209764" y="3458531"/>
            <a:ext cx="2305377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</a:rPr>
              <a:t>They rely on approximated spaces</a:t>
            </a:r>
            <a:endParaRPr lang="it-IT" altLang="zh-CN" sz="1200">
              <a:solidFill>
                <a:schemeClr val="dk2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 err="1"/>
              <a:t>Contributions</a:t>
            </a:r>
            <a:endParaRPr/>
          </a:p>
        </p:txBody>
      </p:sp>
      <p:sp>
        <p:nvSpPr>
          <p:cNvPr id="167" name="Google Shape;167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4</a:t>
            </a:fld>
            <a:endParaRPr/>
          </a:p>
        </p:txBody>
      </p:sp>
      <p:sp>
        <p:nvSpPr>
          <p:cNvPr id="168" name="Google Shape;168;p5"/>
          <p:cNvSpPr txBox="1"/>
          <p:nvPr/>
        </p:nvSpPr>
        <p:spPr>
          <a:xfrm>
            <a:off x="684644" y="1395260"/>
            <a:ext cx="7706090" cy="2074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SPDMLR: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lnSpc>
                <a:spcPct val="115000"/>
              </a:lnSpc>
              <a:buClr>
                <a:schemeClr val="dk2"/>
              </a:buClr>
              <a:buSzPts val="1300"/>
              <a:buFont typeface="Calibri"/>
              <a:buChar char="•"/>
            </a:pP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 general framework for SPD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Multinomial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Logistics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Regression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(MLR) under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PEMs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•"/>
            </a:pPr>
            <a:endParaRPr lang="it-IT" sz="1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•"/>
            </a:pP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Specific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SPD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MLRs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parameterized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LCM and LEM 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•"/>
            </a:pPr>
            <a:endParaRPr lang="it-IT" sz="1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•"/>
            </a:pP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intrinsic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theoretical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explanation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most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popular</a:t>
            </a:r>
            <a:r>
              <a:rPr lang="it-IT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LogEig </a:t>
            </a:r>
            <a:r>
              <a:rPr lang="it-IT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classifier</a:t>
            </a:r>
            <a:endParaRPr lang="it-IT" sz="1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-IT" dirty="0"/>
              <a:t>MLR </a:t>
            </a:r>
            <a:r>
              <a:rPr lang="en-US" dirty="0"/>
              <a:t>Revisiting</a:t>
            </a:r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5</a:t>
            </a:fld>
            <a:endParaRPr/>
          </a:p>
        </p:txBody>
      </p:sp>
      <p:sp>
        <p:nvSpPr>
          <p:cNvPr id="175" name="Google Shape;175;p4"/>
          <p:cNvSpPr txBox="1"/>
          <p:nvPr/>
        </p:nvSpPr>
        <p:spPr>
          <a:xfrm>
            <a:off x="175534" y="4626056"/>
            <a:ext cx="87639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Nguyen,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Xuan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Son, and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Shuo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Yang. "Building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neural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networks on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matrix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manifolds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: A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Gyrovector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space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it-IT" altLang="zh-CN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approach</a:t>
            </a:r>
            <a:r>
              <a:rPr lang="it-IT" altLang="zh-CN" sz="800" dirty="0">
                <a:solidFill>
                  <a:srgbClr val="222222"/>
                </a:solidFill>
                <a:highlight>
                  <a:srgbClr val="FFFFFF"/>
                </a:highlight>
              </a:rPr>
              <a:t>." ICML, 2023.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C1A2D66-7244-BAF5-4FEA-0E62C1A43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288" y="866126"/>
            <a:ext cx="4542044" cy="31611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3372AEB-1FA5-722C-80AD-D441FD765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288" y="1802584"/>
            <a:ext cx="4744759" cy="32282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65B8D44-3724-A6E9-A00D-61FB7DB69D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5034" y="2149886"/>
            <a:ext cx="2692129" cy="2686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79A3DF-A4F6-3B87-7B3D-D01A5E38C5E8}"/>
              </a:ext>
            </a:extLst>
          </p:cNvPr>
          <p:cNvSpPr txBox="1"/>
          <p:nvPr/>
        </p:nvSpPr>
        <p:spPr>
          <a:xfrm>
            <a:off x="339736" y="1182239"/>
            <a:ext cx="1670548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altLang="zh-CN" sz="1600" b="1" i="0" u="none" strike="noStrike" cap="none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Euclidean</a:t>
            </a:r>
            <a:r>
              <a:rPr lang="it-IT" altLang="zh-CN" sz="16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MLR:</a:t>
            </a:r>
          </a:p>
        </p:txBody>
      </p:sp>
      <p:sp>
        <p:nvSpPr>
          <p:cNvPr id="7" name="Google Shape;189;p6">
            <a:extLst>
              <a:ext uri="{FF2B5EF4-FFF2-40B4-BE49-F238E27FC236}">
                <a16:creationId xmlns:a16="http://schemas.microsoft.com/office/drawing/2014/main" id="{F04F5993-E11B-B37B-B442-C3C97EAC90FF}"/>
              </a:ext>
            </a:extLst>
          </p:cNvPr>
          <p:cNvSpPr/>
          <p:nvPr/>
        </p:nvSpPr>
        <p:spPr>
          <a:xfrm>
            <a:off x="4467298" y="1238600"/>
            <a:ext cx="111682" cy="50179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B3D098-90BE-3869-670D-21B7ECD758BF}"/>
              </a:ext>
            </a:extLst>
          </p:cNvPr>
          <p:cNvSpPr txBox="1"/>
          <p:nvPr/>
        </p:nvSpPr>
        <p:spPr>
          <a:xfrm>
            <a:off x="2219688" y="1257315"/>
            <a:ext cx="2247610" cy="470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Reformulation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into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margin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distance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to </a:t>
            </a: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hyperplane</a:t>
            </a:r>
            <a:endParaRPr lang="it-IT" altLang="zh-CN" sz="1100" dirty="0">
              <a:solidFill>
                <a:schemeClr val="dk2"/>
              </a:solidFill>
              <a:latin typeface="Calibri"/>
              <a:cs typeface="Calibr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65C157-EC10-F6EF-ECA5-52C2A1AE2A58}"/>
              </a:ext>
            </a:extLst>
          </p:cNvPr>
          <p:cNvSpPr txBox="1"/>
          <p:nvPr/>
        </p:nvSpPr>
        <p:spPr>
          <a:xfrm>
            <a:off x="339734" y="2480904"/>
            <a:ext cx="4602212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altLang="zh-CN" sz="1600" b="1" i="0" u="none" strike="noStrike" cap="none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Gyro</a:t>
            </a:r>
            <a:r>
              <a:rPr lang="it-IT" altLang="zh-CN" sz="16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SPD MLR: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217E01E-D09F-6700-61EC-6EC7E710ED57}"/>
              </a:ext>
            </a:extLst>
          </p:cNvPr>
          <p:cNvSpPr txBox="1"/>
          <p:nvPr/>
        </p:nvSpPr>
        <p:spPr>
          <a:xfrm>
            <a:off x="2144650" y="2617194"/>
            <a:ext cx="54357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Requires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gyro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vector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structures</a:t>
            </a:r>
            <a:endParaRPr lang="it-IT" altLang="zh-CN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 err="1">
                <a:latin typeface="Arial" panose="020B0604020202020204" pitchFamily="34" charset="0"/>
              </a:rPr>
              <a:t>Relies</a:t>
            </a:r>
            <a:r>
              <a:rPr lang="it-IT" altLang="zh-CN" dirty="0">
                <a:latin typeface="Arial" panose="020B0604020202020204" pitchFamily="34" charset="0"/>
              </a:rPr>
              <a:t> on </a:t>
            </a:r>
            <a:r>
              <a:rPr lang="it-IT" altLang="zh-CN" dirty="0" err="1">
                <a:latin typeface="Arial" panose="020B0604020202020204" pitchFamily="34" charset="0"/>
              </a:rPr>
              <a:t>gyro</a:t>
            </a:r>
            <a:r>
              <a:rPr lang="it-IT" altLang="zh-CN" dirty="0"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latin typeface="Arial" panose="020B0604020202020204" pitchFamily="34" charset="0"/>
              </a:rPr>
              <a:t>distance</a:t>
            </a:r>
            <a:r>
              <a:rPr lang="it-IT" altLang="zh-CN" dirty="0">
                <a:latin typeface="Arial" panose="020B0604020202020204" pitchFamily="34" charset="0"/>
              </a:rPr>
              <a:t>, </a:t>
            </a:r>
            <a:r>
              <a:rPr lang="it-IT" altLang="zh-CN" dirty="0" err="1">
                <a:latin typeface="Arial" panose="020B0604020202020204" pitchFamily="34" charset="0"/>
              </a:rPr>
              <a:t>instead</a:t>
            </a:r>
            <a:r>
              <a:rPr lang="it-IT" altLang="zh-CN" dirty="0">
                <a:latin typeface="Arial" panose="020B0604020202020204" pitchFamily="34" charset="0"/>
              </a:rPr>
              <a:t> of </a:t>
            </a:r>
            <a:r>
              <a:rPr lang="it-IT" altLang="zh-CN" dirty="0" err="1">
                <a:latin typeface="Arial" panose="020B0604020202020204" pitchFamily="34" charset="0"/>
              </a:rPr>
              <a:t>geodesic</a:t>
            </a:r>
            <a:r>
              <a:rPr lang="it-IT" altLang="zh-CN" dirty="0"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latin typeface="Arial" panose="020B0604020202020204" pitchFamily="34" charset="0"/>
              </a:rPr>
              <a:t>distance</a:t>
            </a:r>
            <a:endParaRPr lang="it-IT" altLang="zh-CN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Solves</a:t>
            </a:r>
            <a:r>
              <a:rPr lang="it-IT" altLang="zh-CN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formulation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case by case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B1947A-00F1-9F4B-4E28-051682AD01B6}"/>
              </a:ext>
            </a:extLst>
          </p:cNvPr>
          <p:cNvSpPr txBox="1"/>
          <p:nvPr/>
        </p:nvSpPr>
        <p:spPr>
          <a:xfrm>
            <a:off x="339734" y="3338224"/>
            <a:ext cx="4602212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SPD MLR:</a:t>
            </a:r>
            <a:endParaRPr lang="it-IT" altLang="zh-CN" sz="16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7A4DFF-AA59-6E20-F42F-859500E13E6E}"/>
              </a:ext>
            </a:extLst>
          </p:cNvPr>
          <p:cNvSpPr txBox="1"/>
          <p:nvPr/>
        </p:nvSpPr>
        <p:spPr>
          <a:xfrm>
            <a:off x="2144650" y="3554502"/>
            <a:ext cx="543579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Focus on Pullback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Euclidean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Metrics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PEMs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Only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needs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Riemannian</a:t>
            </a:r>
            <a:r>
              <a:rPr lang="it-IT" altLang="zh-CN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geometry</a:t>
            </a:r>
            <a:endParaRPr lang="it-IT" altLang="zh-CN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 err="1">
                <a:latin typeface="Arial" panose="020B0604020202020204" pitchFamily="34" charset="0"/>
              </a:rPr>
              <a:t>Relies</a:t>
            </a:r>
            <a:r>
              <a:rPr lang="it-IT" altLang="zh-CN" dirty="0">
                <a:latin typeface="Arial" panose="020B0604020202020204" pitchFamily="34" charset="0"/>
              </a:rPr>
              <a:t> on </a:t>
            </a:r>
            <a:r>
              <a:rPr lang="it-IT" altLang="zh-CN" dirty="0" err="1">
                <a:latin typeface="Arial" panose="020B0604020202020204" pitchFamily="34" charset="0"/>
              </a:rPr>
              <a:t>geodesic</a:t>
            </a:r>
            <a:r>
              <a:rPr lang="it-IT" altLang="zh-CN" dirty="0">
                <a:latin typeface="Arial" panose="020B0604020202020204" pitchFamily="34" charset="0"/>
              </a:rPr>
              <a:t> </a:t>
            </a:r>
            <a:r>
              <a:rPr lang="it-IT" altLang="zh-CN" dirty="0" err="1">
                <a:latin typeface="Arial" panose="020B0604020202020204" pitchFamily="34" charset="0"/>
              </a:rPr>
              <a:t>distance</a:t>
            </a:r>
            <a:endParaRPr lang="it-IT" altLang="zh-CN" dirty="0">
              <a:latin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altLang="zh-CN" dirty="0" err="1">
                <a:latin typeface="Arial" panose="020B0604020202020204" pitchFamily="34" charset="0"/>
              </a:rPr>
              <a:t>Proposes</a:t>
            </a:r>
            <a:r>
              <a:rPr lang="it-IT" altLang="zh-CN" dirty="0">
                <a:latin typeface="Arial" panose="020B0604020202020204" pitchFamily="34" charset="0"/>
              </a:rPr>
              <a:t> a general </a:t>
            </a:r>
            <a:r>
              <a:rPr lang="it-IT" altLang="zh-CN" dirty="0" err="1">
                <a:latin typeface="Arial" panose="020B0604020202020204" pitchFamily="34" charset="0"/>
              </a:rPr>
              <a:t>formulation</a:t>
            </a:r>
            <a:r>
              <a:rPr lang="it-IT" altLang="zh-CN" dirty="0">
                <a:latin typeface="Arial" panose="020B0604020202020204" pitchFamily="34" charset="0"/>
              </a:rPr>
              <a:t> for </a:t>
            </a:r>
            <a:r>
              <a:rPr lang="it-IT" altLang="zh-CN" dirty="0" err="1">
                <a:latin typeface="Arial" panose="020B0604020202020204" pitchFamily="34" charset="0"/>
              </a:rPr>
              <a:t>PEMs</a:t>
            </a:r>
            <a:endParaRPr lang="it-IT" altLang="zh-CN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SPD MLR under PEMs</a:t>
            </a:r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6</a:t>
            </a:fld>
            <a:endParaRPr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967E67-5243-A1B6-806F-827AA305EAF8}"/>
              </a:ext>
            </a:extLst>
          </p:cNvPr>
          <p:cNvSpPr txBox="1"/>
          <p:nvPr/>
        </p:nvSpPr>
        <p:spPr>
          <a:xfrm>
            <a:off x="214093" y="667455"/>
            <a:ext cx="4602212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From Euclidean to SPD</a:t>
            </a:r>
            <a:endParaRPr lang="it-IT" altLang="zh-CN" sz="16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C1C06E7-384E-1E65-F7F7-8FEF7A35C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46" y="1042195"/>
            <a:ext cx="4744759" cy="32282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3C2FA21-2EBA-CFFD-2F48-BA7033409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980" y="1069275"/>
            <a:ext cx="2692129" cy="268664"/>
          </a:xfrm>
          <a:prstGeom prst="rect">
            <a:avLst/>
          </a:prstGeom>
        </p:spPr>
      </p:pic>
      <p:sp>
        <p:nvSpPr>
          <p:cNvPr id="18" name="Google Shape;189;p6">
            <a:extLst>
              <a:ext uri="{FF2B5EF4-FFF2-40B4-BE49-F238E27FC236}">
                <a16:creationId xmlns:a16="http://schemas.microsoft.com/office/drawing/2014/main" id="{17E90B23-F0D4-D3C0-6DF6-B1FE6E7767ED}"/>
              </a:ext>
            </a:extLst>
          </p:cNvPr>
          <p:cNvSpPr/>
          <p:nvPr/>
        </p:nvSpPr>
        <p:spPr>
          <a:xfrm>
            <a:off x="4421377" y="1380384"/>
            <a:ext cx="90481" cy="406536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AF51754-827A-4A8B-A6CB-86011031F25A}"/>
              </a:ext>
            </a:extLst>
          </p:cNvPr>
          <p:cNvSpPr txBox="1"/>
          <p:nvPr/>
        </p:nvSpPr>
        <p:spPr>
          <a:xfrm>
            <a:off x="2728139" y="1391742"/>
            <a:ext cx="1679538" cy="275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Riemannian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dirty="0" err="1">
                <a:solidFill>
                  <a:schemeClr val="dk2"/>
                </a:solidFill>
                <a:latin typeface="Calibri"/>
                <a:cs typeface="Calibri"/>
              </a:rPr>
              <a:t>reformulation</a:t>
            </a:r>
            <a:r>
              <a:rPr lang="it-IT" altLang="zh-CN" sz="11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7B47C37-6924-C9B6-0C0F-2C12491766C2}"/>
              </a:ext>
            </a:extLst>
          </p:cNvPr>
          <p:cNvSpPr txBox="1"/>
          <p:nvPr/>
        </p:nvSpPr>
        <p:spPr>
          <a:xfrm>
            <a:off x="1508440" y="4634916"/>
            <a:ext cx="4354889" cy="275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it-IT" altLang="zh-CN" sz="1100" b="1" dirty="0" err="1">
                <a:solidFill>
                  <a:schemeClr val="dk2"/>
                </a:solidFill>
                <a:latin typeface="Calibri"/>
                <a:cs typeface="Calibri"/>
              </a:rPr>
              <a:t>Submanifolds</a:t>
            </a:r>
            <a:r>
              <a:rPr lang="it-IT" altLang="zh-CN" sz="1100" b="1" dirty="0">
                <a:solidFill>
                  <a:schemeClr val="dk2"/>
                </a:solidFill>
                <a:latin typeface="Calibri"/>
                <a:cs typeface="Calibri"/>
              </a:rPr>
              <a:t> are </a:t>
            </a:r>
            <a:r>
              <a:rPr lang="it-IT" altLang="zh-CN" sz="1100" b="1" dirty="0" err="1">
                <a:solidFill>
                  <a:schemeClr val="dk2"/>
                </a:solidFill>
                <a:latin typeface="Calibri"/>
                <a:cs typeface="Calibri"/>
              </a:rPr>
              <a:t>natural</a:t>
            </a:r>
            <a:r>
              <a:rPr lang="it-IT" altLang="zh-CN" sz="1100" b="1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b="1" dirty="0" err="1">
                <a:solidFill>
                  <a:schemeClr val="dk2"/>
                </a:solidFill>
                <a:latin typeface="Calibri"/>
                <a:cs typeface="Calibri"/>
              </a:rPr>
              <a:t>generalizations</a:t>
            </a:r>
            <a:r>
              <a:rPr lang="it-IT" altLang="zh-CN" sz="1100" b="1" dirty="0">
                <a:solidFill>
                  <a:schemeClr val="dk2"/>
                </a:solidFill>
                <a:latin typeface="Calibri"/>
                <a:cs typeface="Calibri"/>
              </a:rPr>
              <a:t> of the </a:t>
            </a:r>
            <a:r>
              <a:rPr lang="it-IT" altLang="zh-CN" sz="1100" b="1" dirty="0" err="1">
                <a:solidFill>
                  <a:schemeClr val="dk2"/>
                </a:solidFill>
                <a:latin typeface="Calibri"/>
                <a:cs typeface="Calibri"/>
              </a:rPr>
              <a:t>Euclidean</a:t>
            </a:r>
            <a:r>
              <a:rPr lang="it-IT" altLang="zh-CN" sz="1100" b="1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100" b="1" dirty="0" err="1">
                <a:solidFill>
                  <a:schemeClr val="dk2"/>
                </a:solidFill>
                <a:latin typeface="Calibri"/>
                <a:cs typeface="Calibri"/>
              </a:rPr>
              <a:t>hyperplanes</a:t>
            </a:r>
            <a:r>
              <a:rPr lang="it-IT" altLang="zh-CN" sz="1100" b="1" dirty="0">
                <a:solidFill>
                  <a:schemeClr val="dk2"/>
                </a:solidFill>
                <a:latin typeface="Calibri"/>
                <a:cs typeface="Calibri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4756C1D-68E7-BEC8-14B7-DE54C5594DC4}"/>
              </a:ext>
            </a:extLst>
          </p:cNvPr>
          <p:cNvGrpSpPr/>
          <p:nvPr/>
        </p:nvGrpSpPr>
        <p:grpSpPr>
          <a:xfrm>
            <a:off x="1428932" y="1855891"/>
            <a:ext cx="5984889" cy="2325613"/>
            <a:chOff x="1428932" y="1777205"/>
            <a:chExt cx="5984889" cy="2325613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CF3433C6-4220-2B27-33AF-C1F46C58A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08440" y="1816363"/>
              <a:ext cx="5905381" cy="2286455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79B85C2-B281-000C-BCEB-B30426CC643F}"/>
                </a:ext>
              </a:extLst>
            </p:cNvPr>
            <p:cNvSpPr/>
            <p:nvPr/>
          </p:nvSpPr>
          <p:spPr>
            <a:xfrm>
              <a:off x="1428932" y="1777205"/>
              <a:ext cx="5984889" cy="2324100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A10370E6-3269-6DEF-5DEA-F67501FFD8AF}"/>
              </a:ext>
            </a:extLst>
          </p:cNvPr>
          <p:cNvGrpSpPr/>
          <p:nvPr/>
        </p:nvGrpSpPr>
        <p:grpSpPr>
          <a:xfrm>
            <a:off x="1428932" y="4263272"/>
            <a:ext cx="5984889" cy="393601"/>
            <a:chOff x="1428932" y="4263272"/>
            <a:chExt cx="5984889" cy="393601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C73D3812-79B5-EF4C-45CF-1EBFAF2B0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4986" y="4288774"/>
              <a:ext cx="5905381" cy="368099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1C63E1A-3F5A-04B3-A96F-01F15A069A43}"/>
                </a:ext>
              </a:extLst>
            </p:cNvPr>
            <p:cNvSpPr/>
            <p:nvPr/>
          </p:nvSpPr>
          <p:spPr>
            <a:xfrm>
              <a:off x="1428932" y="4263272"/>
              <a:ext cx="5984889" cy="393601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4543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SPD MLR under PEMs</a:t>
            </a:r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7</a:t>
            </a:fld>
            <a:endParaRPr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967E67-5243-A1B6-806F-827AA305EAF8}"/>
              </a:ext>
            </a:extLst>
          </p:cNvPr>
          <p:cNvSpPr txBox="1"/>
          <p:nvPr/>
        </p:nvSpPr>
        <p:spPr>
          <a:xfrm>
            <a:off x="214093" y="667455"/>
            <a:ext cx="4602212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Margin distance and MLR</a:t>
            </a:r>
            <a:endParaRPr lang="it-IT" altLang="zh-CN" sz="16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8B2512E-B0FA-C8A9-EC52-72B960409D6A}"/>
              </a:ext>
            </a:extLst>
          </p:cNvPr>
          <p:cNvGrpSpPr/>
          <p:nvPr/>
        </p:nvGrpSpPr>
        <p:grpSpPr>
          <a:xfrm>
            <a:off x="2632639" y="1036164"/>
            <a:ext cx="5984890" cy="1090001"/>
            <a:chOff x="2544856" y="918783"/>
            <a:chExt cx="5984890" cy="1090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7A03890-9077-6E17-A5FE-CB19D4AED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4856" y="945042"/>
              <a:ext cx="5984890" cy="1037484"/>
            </a:xfrm>
            <a:prstGeom prst="rect">
              <a:avLst/>
            </a:prstGeom>
          </p:spPr>
        </p:pic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82DE8FD1-A4DB-4260-92A0-82B617A2EC9D}"/>
                </a:ext>
              </a:extLst>
            </p:cNvPr>
            <p:cNvSpPr/>
            <p:nvPr/>
          </p:nvSpPr>
          <p:spPr>
            <a:xfrm>
              <a:off x="2544856" y="918783"/>
              <a:ext cx="5984889" cy="1090001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CE9F17E8-0CE6-E25D-EF8B-C1D589F5EEC0}"/>
              </a:ext>
            </a:extLst>
          </p:cNvPr>
          <p:cNvSpPr/>
          <p:nvPr/>
        </p:nvSpPr>
        <p:spPr>
          <a:xfrm>
            <a:off x="16387538" y="17881297"/>
            <a:ext cx="16805423" cy="6819590"/>
          </a:xfrm>
          <a:prstGeom prst="rect">
            <a:avLst/>
          </a:prstGeom>
          <a:noFill/>
          <a:ln w="92075">
            <a:solidFill>
              <a:srgbClr val="EF85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6F807A6C-6F33-2377-7E51-F467D60E9B1E}"/>
              </a:ext>
            </a:extLst>
          </p:cNvPr>
          <p:cNvGrpSpPr/>
          <p:nvPr/>
        </p:nvGrpSpPr>
        <p:grpSpPr>
          <a:xfrm>
            <a:off x="2632639" y="2303930"/>
            <a:ext cx="6033752" cy="1052431"/>
            <a:chOff x="2544856" y="2142659"/>
            <a:chExt cx="6033752" cy="105243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720D93E-2988-F3FD-A202-7E680CDE9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4856" y="2153979"/>
              <a:ext cx="5984890" cy="333355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77ECC98-2CDA-C13C-A3F3-382E7E77D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93718" y="2508428"/>
              <a:ext cx="5984890" cy="686662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AD85E5C-3994-40DF-6C86-09DA1E1F0C1F}"/>
                </a:ext>
              </a:extLst>
            </p:cNvPr>
            <p:cNvSpPr/>
            <p:nvPr/>
          </p:nvSpPr>
          <p:spPr>
            <a:xfrm>
              <a:off x="2544856" y="2142659"/>
              <a:ext cx="5984889" cy="1052431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40D2882-B22C-8732-2DAC-052DE70E5351}"/>
              </a:ext>
            </a:extLst>
          </p:cNvPr>
          <p:cNvGrpSpPr/>
          <p:nvPr/>
        </p:nvGrpSpPr>
        <p:grpSpPr>
          <a:xfrm>
            <a:off x="2632639" y="3540416"/>
            <a:ext cx="6033752" cy="903168"/>
            <a:chOff x="2544856" y="3423035"/>
            <a:chExt cx="6033752" cy="90316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D05866D-F20B-CE15-DE0D-2D6AD13508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44856" y="3423035"/>
              <a:ext cx="5984890" cy="892688"/>
            </a:xfrm>
            <a:prstGeom prst="rect">
              <a:avLst/>
            </a:prstGeom>
          </p:spPr>
        </p:pic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D60C98B-9C89-0D02-7B9D-609A59C4F617}"/>
                </a:ext>
              </a:extLst>
            </p:cNvPr>
            <p:cNvSpPr/>
            <p:nvPr/>
          </p:nvSpPr>
          <p:spPr>
            <a:xfrm>
              <a:off x="2544856" y="3433514"/>
              <a:ext cx="6033752" cy="89268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E88A1C0-472B-BFBB-CB6D-B413F556D046}"/>
              </a:ext>
            </a:extLst>
          </p:cNvPr>
          <p:cNvSpPr txBox="1"/>
          <p:nvPr/>
        </p:nvSpPr>
        <p:spPr>
          <a:xfrm>
            <a:off x="582759" y="1369352"/>
            <a:ext cx="1827291" cy="358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Margin</a:t>
            </a: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distance</a:t>
            </a: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: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77A4F09-98C5-49FF-0F5B-4F6ABBEE54AF}"/>
              </a:ext>
            </a:extLst>
          </p:cNvPr>
          <p:cNvSpPr txBox="1"/>
          <p:nvPr/>
        </p:nvSpPr>
        <p:spPr>
          <a:xfrm>
            <a:off x="582759" y="2494291"/>
            <a:ext cx="1827291" cy="358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Optmization</a:t>
            </a: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: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BA6BC58-B8B7-12AD-9D2B-3DA104AD8A5F}"/>
              </a:ext>
            </a:extLst>
          </p:cNvPr>
          <p:cNvSpPr txBox="1"/>
          <p:nvPr/>
        </p:nvSpPr>
        <p:spPr>
          <a:xfrm>
            <a:off x="477610" y="3807319"/>
            <a:ext cx="2037589" cy="358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General </a:t>
            </a: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formulation</a:t>
            </a: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23999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MLR on the parameterized LEM and LCM </a:t>
            </a:r>
            <a:br>
              <a:rPr lang="en-US" dirty="0"/>
            </a:br>
            <a:endParaRPr lang="en-US" dirty="0"/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8</a:t>
            </a:fld>
            <a:endParaRPr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D4F884-5CD7-2384-2F93-E80A30D07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999" y="2638939"/>
            <a:ext cx="3015691" cy="1740894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AC25C120-03A5-9447-4FDE-C9D0EF9752EC}"/>
              </a:ext>
            </a:extLst>
          </p:cNvPr>
          <p:cNvGrpSpPr/>
          <p:nvPr/>
        </p:nvGrpSpPr>
        <p:grpSpPr>
          <a:xfrm>
            <a:off x="1851015" y="944831"/>
            <a:ext cx="5984889" cy="1552353"/>
            <a:chOff x="2632639" y="1036164"/>
            <a:chExt cx="5984889" cy="155235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7F83861B-AEE9-5487-0F16-EBED614B1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32639" y="1071222"/>
              <a:ext cx="5984889" cy="1517295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BF20757A-644F-EDDE-AE6E-FAF020356C46}"/>
                </a:ext>
              </a:extLst>
            </p:cNvPr>
            <p:cNvSpPr/>
            <p:nvPr/>
          </p:nvSpPr>
          <p:spPr>
            <a:xfrm>
              <a:off x="2632639" y="1036164"/>
              <a:ext cx="5984889" cy="1535586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990275D9-22F5-1184-1049-0F9432D9441F}"/>
              </a:ext>
            </a:extLst>
          </p:cNvPr>
          <p:cNvSpPr txBox="1"/>
          <p:nvPr/>
        </p:nvSpPr>
        <p:spPr>
          <a:xfrm>
            <a:off x="1851015" y="3329946"/>
            <a:ext cx="2874479" cy="358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Visualization</a:t>
            </a:r>
            <a:r>
              <a:rPr lang="it-IT" altLang="zh-CN" sz="1600" dirty="0">
                <a:solidFill>
                  <a:schemeClr val="dk2"/>
                </a:solidFill>
                <a:latin typeface="Calibri"/>
                <a:cs typeface="Calibri"/>
              </a:rPr>
              <a:t> of SPD </a:t>
            </a:r>
            <a:r>
              <a:rPr lang="it-IT" altLang="zh-CN" sz="1600" dirty="0" err="1">
                <a:solidFill>
                  <a:schemeClr val="dk2"/>
                </a:solidFill>
                <a:latin typeface="Calibri"/>
                <a:cs typeface="Calibri"/>
              </a:rPr>
              <a:t>hyperplane</a:t>
            </a:r>
            <a:endParaRPr lang="it-IT" altLang="zh-CN" sz="1600" dirty="0">
              <a:solidFill>
                <a:schemeClr val="dk2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7261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214093" y="176571"/>
            <a:ext cx="7505700" cy="49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An Intrinsic </a:t>
            </a:r>
            <a:r>
              <a:rPr lang="en-US" dirty="0" err="1"/>
              <a:t>explanantion</a:t>
            </a:r>
            <a:r>
              <a:rPr lang="en-US" dirty="0"/>
              <a:t> for LogEig MLR</a:t>
            </a:r>
            <a:br>
              <a:rPr lang="en-US" dirty="0"/>
            </a:br>
            <a:endParaRPr lang="en-US" dirty="0"/>
          </a:p>
        </p:txBody>
      </p:sp>
      <p:sp>
        <p:nvSpPr>
          <p:cNvPr id="174" name="Google Shape;174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it-IT"/>
              <a:t>9</a:t>
            </a:fld>
            <a:endParaRPr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F9311C1-E618-4F1D-A8F1-9309B06807EB}"/>
              </a:ext>
            </a:extLst>
          </p:cNvPr>
          <p:cNvGrpSpPr/>
          <p:nvPr/>
        </p:nvGrpSpPr>
        <p:grpSpPr>
          <a:xfrm>
            <a:off x="759166" y="2526500"/>
            <a:ext cx="7901755" cy="735816"/>
            <a:chOff x="833480" y="1828799"/>
            <a:chExt cx="7901755" cy="735816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BF20757A-644F-EDDE-AE6E-FAF020356C46}"/>
                </a:ext>
              </a:extLst>
            </p:cNvPr>
            <p:cNvSpPr/>
            <p:nvPr/>
          </p:nvSpPr>
          <p:spPr>
            <a:xfrm>
              <a:off x="833480" y="1828799"/>
              <a:ext cx="7901755" cy="735816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6CD4025-71CD-224C-F824-D50DD91D5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2684" y="1889715"/>
              <a:ext cx="7772400" cy="590702"/>
            </a:xfrm>
            <a:prstGeom prst="rect">
              <a:avLst/>
            </a:prstGeom>
          </p:spPr>
        </p:pic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E736EBF2-56D9-2568-1633-2C92A1E50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9467" y="992797"/>
            <a:ext cx="3581594" cy="94332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0226AFF-8A07-1EAD-DE9B-FC50AEBA45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061" y="983313"/>
            <a:ext cx="3397343" cy="85614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D4ED8CB-2CE1-C2C5-041B-0B8C439689B2}"/>
              </a:ext>
            </a:extLst>
          </p:cNvPr>
          <p:cNvSpPr txBox="1"/>
          <p:nvPr/>
        </p:nvSpPr>
        <p:spPr>
          <a:xfrm>
            <a:off x="325775" y="1207983"/>
            <a:ext cx="1489064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1600" b="1" dirty="0">
                <a:solidFill>
                  <a:schemeClr val="dk2"/>
                </a:solidFill>
                <a:latin typeface="Calibri"/>
                <a:cs typeface="Calibri"/>
              </a:rPr>
              <a:t>Tangent</a:t>
            </a:r>
            <a:r>
              <a:rPr lang="it-IT" altLang="zh-CN" sz="1600" b="1" dirty="0">
                <a:solidFill>
                  <a:schemeClr val="dk2"/>
                </a:solidFill>
                <a:latin typeface="Calibri"/>
                <a:cs typeface="Calibri"/>
              </a:rPr>
              <a:t> Space: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66BFC24-7C30-F748-378F-A2987275BAE9}"/>
              </a:ext>
            </a:extLst>
          </p:cNvPr>
          <p:cNvSpPr txBox="1"/>
          <p:nvPr/>
        </p:nvSpPr>
        <p:spPr>
          <a:xfrm>
            <a:off x="2002010" y="1869448"/>
            <a:ext cx="3459052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 dirty="0" err="1">
                <a:solidFill>
                  <a:schemeClr val="dk2"/>
                </a:solidFill>
                <a:latin typeface="Calibri"/>
                <a:cs typeface="Calibri"/>
              </a:rPr>
              <a:t>SPDNet</a:t>
            </a:r>
            <a:r>
              <a:rPr lang="it-IT" altLang="zh-CN" sz="1200" dirty="0">
                <a:solidFill>
                  <a:schemeClr val="dk2"/>
                </a:solidFill>
                <a:latin typeface="Calibri"/>
                <a:cs typeface="Calibri"/>
              </a:rPr>
              <a:t> (</a:t>
            </a:r>
            <a:r>
              <a:rPr lang="en-US" altLang="zh-CN" sz="120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Huang et al., 2017</a:t>
            </a:r>
            <a:r>
              <a:rPr lang="it-IT" altLang="zh-CN" sz="1200" dirty="0">
                <a:solidFill>
                  <a:schemeClr val="dk2"/>
                </a:solidFill>
                <a:latin typeface="Calibri"/>
                <a:cs typeface="Calibri"/>
              </a:rPr>
              <a:t>)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6DDB5D0-669B-25E9-4DA8-661C251AF90A}"/>
              </a:ext>
            </a:extLst>
          </p:cNvPr>
          <p:cNvSpPr txBox="1"/>
          <p:nvPr/>
        </p:nvSpPr>
        <p:spPr>
          <a:xfrm>
            <a:off x="5461061" y="1857910"/>
            <a:ext cx="3397343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TSMNet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 (</a:t>
            </a:r>
            <a:r>
              <a:rPr lang="it-IT" altLang="zh-CN" sz="1200" err="1">
                <a:solidFill>
                  <a:schemeClr val="dk2"/>
                </a:solidFill>
                <a:latin typeface="Calibri"/>
                <a:cs typeface="Calibri"/>
              </a:rPr>
              <a:t>Kobler</a:t>
            </a:r>
            <a:r>
              <a:rPr lang="en-US" altLang="zh-CN" sz="1200">
                <a:solidFill>
                  <a:schemeClr val="dk2"/>
                </a:solidFill>
                <a:latin typeface="Calibri"/>
                <a:cs typeface="Calibri"/>
                <a:sym typeface="Calibri"/>
              </a:rPr>
              <a:t> et al., 2022</a:t>
            </a:r>
            <a:r>
              <a:rPr lang="it-IT" altLang="zh-CN" sz="1200">
                <a:solidFill>
                  <a:schemeClr val="dk2"/>
                </a:solidFill>
                <a:latin typeface="Calibri"/>
                <a:cs typeface="Calibri"/>
              </a:rPr>
              <a:t>)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62669C0-2DC8-1ECD-A0A2-25766413E970}"/>
              </a:ext>
            </a:extLst>
          </p:cNvPr>
          <p:cNvSpPr txBox="1"/>
          <p:nvPr/>
        </p:nvSpPr>
        <p:spPr>
          <a:xfrm>
            <a:off x="2842474" y="3262316"/>
            <a:ext cx="3459052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LogEig</a:t>
            </a:r>
            <a:r>
              <a:rPr lang="zh-CN" altLang="en-US" sz="12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MLR</a:t>
            </a:r>
            <a:r>
              <a:rPr lang="zh-CN" altLang="en-US" sz="12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respects</a:t>
            </a:r>
            <a:r>
              <a:rPr lang="zh-CN" altLang="en-US" sz="12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a</a:t>
            </a:r>
            <a:r>
              <a:rPr lang="zh-CN" altLang="en-US" sz="12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Riemannian</a:t>
            </a:r>
            <a:r>
              <a:rPr lang="zh-CN" altLang="en-US" sz="1200" dirty="0">
                <a:solidFill>
                  <a:schemeClr val="dk2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dk2"/>
                </a:solidFill>
                <a:latin typeface="Calibri"/>
                <a:cs typeface="Calibri"/>
              </a:rPr>
              <a:t>MLR</a:t>
            </a:r>
            <a:endParaRPr lang="it-IT" altLang="zh-CN" sz="1200" dirty="0">
              <a:solidFill>
                <a:schemeClr val="dk2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3280871"/>
      </p:ext>
    </p:extLst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603</Words>
  <Application>Microsoft Macintosh PowerPoint</Application>
  <PresentationFormat>全屏显示(16:9)</PresentationFormat>
  <Paragraphs>90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Arial</vt:lpstr>
      <vt:lpstr>微软雅黑</vt:lpstr>
      <vt:lpstr>Nunito</vt:lpstr>
      <vt:lpstr>Calibri</vt:lpstr>
      <vt:lpstr>微软雅黑</vt:lpstr>
      <vt:lpstr>Shift</vt:lpstr>
      <vt:lpstr>Riemannian Multinomial Logistics Regression for SPD Neural Networks         – CVPR 2024 –</vt:lpstr>
      <vt:lpstr>Applications of SPD Manifolds</vt:lpstr>
      <vt:lpstr>Classification on SPD Neural Networks</vt:lpstr>
      <vt:lpstr>Contributions</vt:lpstr>
      <vt:lpstr>MLR Revisiting</vt:lpstr>
      <vt:lpstr>SPD MLR under PEMs</vt:lpstr>
      <vt:lpstr>SPD MLR under PEMs</vt:lpstr>
      <vt:lpstr>MLR on the parameterized LEM and LCM  </vt:lpstr>
      <vt:lpstr>An Intrinsic explanantion for LogEig MLR </vt:lpstr>
      <vt:lpstr>Experiments</vt:lpstr>
      <vt:lpstr>Thanks you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Lie Group Approach to Riemannian Batch Normalization         – ICLR 2024 –</dc:title>
  <cp:lastModifiedBy>Chen, Ziheng</cp:lastModifiedBy>
  <cp:revision>88</cp:revision>
  <dcterms:modified xsi:type="dcterms:W3CDTF">2024-06-01T21:35:17Z</dcterms:modified>
</cp:coreProperties>
</file>